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924" r:id="rId1"/>
    <p:sldMasterId id="2147484267" r:id="rId2"/>
  </p:sldMasterIdLst>
  <p:notesMasterIdLst>
    <p:notesMasterId r:id="rId8"/>
  </p:notesMasterIdLst>
  <p:sldIdLst>
    <p:sldId id="364" r:id="rId3"/>
    <p:sldId id="368" r:id="rId4"/>
    <p:sldId id="374" r:id="rId5"/>
    <p:sldId id="372" r:id="rId6"/>
    <p:sldId id="375" r:id="rId7"/>
  </p:sldIdLst>
  <p:sldSz cx="9144000" cy="6858000" type="screen4x3"/>
  <p:notesSz cx="9926638" cy="6797675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2F92"/>
    <a:srgbClr val="FF4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90651C3A-4460-11DB-9652-00E08161165F}">
  <a:tblStyle styleId="{35758FB7-9AC5-4552-8A53-C91805E547FA}" styleName="テーマ スタイル 1 - アクセント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08FB837D-C827-4EFA-A057-4D05807E0F7C}" styleName="テーマ スタイル 1 - アクセント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638B1855-1B75-4FBE-930C-398BA8C253C6}" styleName="テーマ スタイル 2 - アクセント 6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8D230F3-CF80-4859-8CE7-A43EE81993B5}" styleName="淡色スタイル 1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912C8C85-51F0-491E-9774-3900AFEF0FD7}" styleName="淡色スタイル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テーマ スタイル 1 - アクセント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84E427A-3D55-4303-BF80-6455036E1DE7}" styleName="テーマ スタイル 1 - アクセント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3B4B98B0-60AC-42C2-AFA5-B58CD77FA1E5}" styleName="淡色スタイル 1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6E25E649-3F16-4E02-A733-19D2CDBF48F0}" styleName="中間スタイル 3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EB344D84-9AFB-497E-A393-DC336BA19D2E}" styleName="中間スタイル 3 - アクセント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2"/>
    <p:restoredTop sz="96429" autoAdjust="0"/>
  </p:normalViewPr>
  <p:slideViewPr>
    <p:cSldViewPr snapToGrid="0" snapToObjects="1">
      <p:cViewPr>
        <p:scale>
          <a:sx n="120" d="100"/>
          <a:sy n="120" d="100"/>
        </p:scale>
        <p:origin x="-78" y="5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 txBox="1">
            <a:spLocks noGrp="1"/>
          </p:cNvSpPr>
          <p:nvPr>
            <p:ph type="hdr" idx="2"/>
          </p:nvPr>
        </p:nvSpPr>
        <p:spPr>
          <a:xfrm>
            <a:off x="1" y="0"/>
            <a:ext cx="4301541" cy="339883"/>
          </a:xfrm>
          <a:prstGeom prst="rect">
            <a:avLst/>
          </a:prstGeom>
          <a:noFill/>
          <a:ln>
            <a:noFill/>
          </a:ln>
        </p:spPr>
        <p:txBody>
          <a:bodyPr lIns="88207" tIns="88207" rIns="88207" bIns="88207" anchor="t" anchorCtr="0"/>
          <a:lstStyle>
            <a:lvl1pPr marL="0" marR="0" indent="0" algn="l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69479" marR="0" indent="-3866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38959" marR="0" indent="-7734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408439" marR="0" indent="-11602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77919" marR="0" indent="-3216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347399" marR="0" indent="-7083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816879" marR="0" indent="-10951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86361" marR="0" indent="-2567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755841" marR="0" indent="-6435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" name="Shape 3"/>
          <p:cNvSpPr txBox="1">
            <a:spLocks noGrp="1"/>
          </p:cNvSpPr>
          <p:nvPr>
            <p:ph type="dt" idx="10"/>
          </p:nvPr>
        </p:nvSpPr>
        <p:spPr>
          <a:xfrm>
            <a:off x="5622799" y="0"/>
            <a:ext cx="4301541" cy="339883"/>
          </a:xfrm>
          <a:prstGeom prst="rect">
            <a:avLst/>
          </a:prstGeom>
          <a:noFill/>
          <a:ln>
            <a:noFill/>
          </a:ln>
        </p:spPr>
        <p:txBody>
          <a:bodyPr lIns="88207" tIns="88207" rIns="88207" bIns="88207" anchor="t" anchorCtr="0"/>
          <a:lstStyle>
            <a:lvl1pPr marL="0" marR="0" indent="0" algn="r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69479" marR="0" indent="-3866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38959" marR="0" indent="-7734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408439" marR="0" indent="-11602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77919" marR="0" indent="-3216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347399" marR="0" indent="-7083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816879" marR="0" indent="-10951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86361" marR="0" indent="-2567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755841" marR="0" indent="-6435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Shape 4"/>
          <p:cNvSpPr>
            <a:spLocks noGrp="1" noRot="1" noChangeAspect="1"/>
          </p:cNvSpPr>
          <p:nvPr>
            <p:ph type="sldImg" idx="3"/>
          </p:nvPr>
        </p:nvSpPr>
        <p:spPr>
          <a:xfrm>
            <a:off x="3263900" y="511175"/>
            <a:ext cx="3398838" cy="254793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" name="Shape 5"/>
          <p:cNvSpPr txBox="1">
            <a:spLocks noGrp="1"/>
          </p:cNvSpPr>
          <p:nvPr>
            <p:ph type="body" idx="1"/>
          </p:nvPr>
        </p:nvSpPr>
        <p:spPr>
          <a:xfrm>
            <a:off x="992665" y="3228896"/>
            <a:ext cx="7941309" cy="3058954"/>
          </a:xfrm>
          <a:prstGeom prst="rect">
            <a:avLst/>
          </a:prstGeom>
          <a:noFill/>
          <a:ln>
            <a:noFill/>
          </a:ln>
        </p:spPr>
        <p:txBody>
          <a:bodyPr lIns="88207" tIns="88207" rIns="88207" bIns="88207" anchor="t" anchorCtr="0"/>
          <a:lstStyle>
            <a:lvl1pPr marL="0" marR="0" indent="0" algn="l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86608" marR="0" indent="-4007" algn="l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73216" marR="0" indent="-8016" algn="l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459825" marR="0" indent="-12025" algn="l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946433" marR="0" indent="-3333" algn="l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433042" marR="0" indent="-7341" algn="l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19651" marR="0" indent="-11351" algn="l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06261" marR="0" indent="-2661" algn="l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92870" marR="0" indent="-6670" algn="l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ftr" idx="11"/>
          </p:nvPr>
        </p:nvSpPr>
        <p:spPr>
          <a:xfrm>
            <a:off x="1" y="6456611"/>
            <a:ext cx="4301541" cy="339883"/>
          </a:xfrm>
          <a:prstGeom prst="rect">
            <a:avLst/>
          </a:prstGeom>
          <a:noFill/>
          <a:ln>
            <a:noFill/>
          </a:ln>
        </p:spPr>
        <p:txBody>
          <a:bodyPr lIns="88207" tIns="88207" rIns="88207" bIns="88207" anchor="b" anchorCtr="0"/>
          <a:lstStyle>
            <a:lvl1pPr marL="0" marR="0" indent="0" algn="l" rtl="0">
              <a:spcBef>
                <a:spcPts val="0"/>
              </a:spcBef>
              <a:defRPr sz="13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69479" marR="0" indent="-3866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38959" marR="0" indent="-7734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408439" marR="0" indent="-11602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77919" marR="0" indent="-3216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347399" marR="0" indent="-7083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816879" marR="0" indent="-10951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86361" marR="0" indent="-2567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755841" marR="0" indent="-6435" algn="l" rtl="0">
              <a:spcBef>
                <a:spcPts val="0"/>
              </a:spcBef>
              <a:defRPr sz="1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sldNum" idx="12"/>
          </p:nvPr>
        </p:nvSpPr>
        <p:spPr>
          <a:xfrm>
            <a:off x="5622799" y="6456611"/>
            <a:ext cx="4301541" cy="339883"/>
          </a:xfrm>
          <a:prstGeom prst="rect">
            <a:avLst/>
          </a:prstGeom>
          <a:noFill/>
          <a:ln>
            <a:noFill/>
          </a:ln>
        </p:spPr>
        <p:txBody>
          <a:bodyPr lIns="95539" tIns="47758" rIns="95539" bIns="47758" anchor="b" anchorCtr="0">
            <a:noAutofit/>
          </a:bodyPr>
          <a:lstStyle/>
          <a:p>
            <a:pPr algn="r">
              <a:buSzPct val="25000"/>
            </a:pPr>
            <a:fld id="{00000000-1234-1234-1234-123412341234}" type="slidenum">
              <a:rPr lang="en-US" sz="1300" smtClean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pPr algn="r">
                <a:buSzPct val="25000"/>
              </a:pPr>
              <a:t>‹#›</a:t>
            </a:fld>
            <a:endParaRPr lang="en-US" sz="13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883369681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0925737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474784469"/>
      </p:ext>
    </p:extLst>
  </p:cSld>
  <p:clrMapOvr>
    <a:masterClrMapping/>
  </p:clrMapOvr>
  <p:hf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201397133"/>
      </p:ext>
    </p:extLst>
  </p:cSld>
  <p:clrMapOvr>
    <a:masterClrMapping/>
  </p:clrMapOvr>
  <p:hf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71316" cy="6874935"/>
            <a:chOff x="-8466" y="-8468"/>
            <a:chExt cx="9171316" cy="6874935"/>
          </a:xfrm>
        </p:grpSpPr>
        <p:cxnSp>
          <p:nvCxnSpPr>
            <p:cNvPr id="28" name="Straight Connector 2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0" name="Freeform 2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Freeform 3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Freeform 3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Freeform 3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4" name="Freeform 3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5" name="Freeform 34"/>
            <p:cNvSpPr/>
            <p:nvPr/>
          </p:nvSpPr>
          <p:spPr>
            <a:xfrm>
              <a:off x="8094165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6" name="Freeform 35"/>
            <p:cNvSpPr/>
            <p:nvPr/>
          </p:nvSpPr>
          <p:spPr>
            <a:xfrm>
              <a:off x="8068764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1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6042671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102194409"/>
      </p:ext>
    </p:extLst>
  </p:cSld>
  <p:clrMapOvr>
    <a:masterClrMapping/>
  </p:clrMapOvr>
  <p:hf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2923760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67054437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06883965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851590872"/>
      </p:ext>
    </p:extLst>
  </p:cSld>
  <p:clrMapOvr>
    <a:masterClrMapping/>
  </p:clrMapOvr>
  <p:hf hdr="0" ftr="0" dt="0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583325726"/>
      </p:ext>
    </p:extLst>
  </p:cSld>
  <p:clrMapOvr>
    <a:masterClrMapping/>
  </p:clrMapOvr>
  <p:hf hdr="0" ftr="0" dt="0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71335839"/>
      </p:ext>
    </p:extLst>
  </p:cSld>
  <p:clrMapOvr>
    <a:masterClrMapping/>
  </p:clrMapOvr>
  <p:hf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293620640"/>
      </p:ext>
    </p:extLst>
  </p:cSld>
  <p:clrMapOvr>
    <a:masterClrMapping/>
  </p:clrMapOvr>
  <p:hf hdr="0" ftr="0" dt="0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76594661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908010429"/>
      </p:ext>
    </p:extLst>
  </p:cSld>
  <p:clrMapOvr>
    <a:masterClrMapping/>
  </p:clrMapOvr>
  <p:hf hdr="0" ftr="0" dt="0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88113450"/>
      </p:ext>
    </p:extLst>
  </p:cSld>
  <p:clrMapOvr>
    <a:masterClrMapping/>
  </p:clrMapOvr>
  <p:hf hdr="0" ftr="0" dt="0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900890963"/>
      </p:ext>
    </p:extLst>
  </p:cSld>
  <p:clrMapOvr>
    <a:masterClrMapping/>
  </p:clrMapOvr>
  <p:hf hdr="0" ftr="0" dt="0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282382023"/>
      </p:ext>
    </p:extLst>
  </p:cSld>
  <p:clrMapOvr>
    <a:masterClrMapping/>
  </p:clrMapOvr>
  <p:hf hdr="0" ftr="0" dt="0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650972531"/>
      </p:ext>
    </p:extLst>
  </p:cSld>
  <p:clrMapOvr>
    <a:masterClrMapping/>
  </p:clrMapOvr>
  <p:hf hdr="0" ftr="0" dt="0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541128546"/>
      </p:ext>
    </p:extLst>
  </p:cSld>
  <p:clrMapOvr>
    <a:masterClrMapping/>
  </p:clrMapOvr>
  <p:hf hdr="0" ftr="0" dt="0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656239558"/>
      </p:ext>
    </p:extLst>
  </p:cSld>
  <p:clrMapOvr>
    <a:masterClrMapping/>
  </p:clrMapOvr>
  <p:hf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1228468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6182138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77578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0773498"/>
      </p:ext>
    </p:extLst>
  </p:cSld>
  <p:clrMapOvr>
    <a:masterClrMapping/>
  </p:clrMapOvr>
  <p:hf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810327700"/>
      </p:ext>
    </p:extLst>
  </p:cSld>
  <p:clrMapOvr>
    <a:masterClrMapping/>
  </p:clrMapOvr>
  <p:hf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245985306"/>
      </p:ext>
    </p:extLst>
  </p:cSld>
  <p:clrMapOvr>
    <a:masterClrMapping/>
  </p:clrMapOvr>
  <p:hf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9281611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17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6" Type="http://schemas.openxmlformats.org/officeDocument/2006/relationships/slideLayout" Target="../slideLayouts/slideLayout27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5" Type="http://schemas.openxmlformats.org/officeDocument/2006/relationships/slideLayout" Target="../slideLayouts/slideLayout2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33845" y="365760"/>
            <a:ext cx="7886700" cy="13255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828801"/>
            <a:ext cx="788670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3145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0001484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5" r:id="rId1"/>
    <p:sldLayoutId id="2147483926" r:id="rId2"/>
    <p:sldLayoutId id="2147483927" r:id="rId3"/>
    <p:sldLayoutId id="2147483928" r:id="rId4"/>
    <p:sldLayoutId id="2147483929" r:id="rId5"/>
    <p:sldLayoutId id="2147483930" r:id="rId6"/>
    <p:sldLayoutId id="2147483931" r:id="rId7"/>
    <p:sldLayoutId id="2147483932" r:id="rId8"/>
    <p:sldLayoutId id="2147483933" r:id="rId9"/>
    <p:sldLayoutId id="2147483934" r:id="rId10"/>
    <p:sldLayoutId id="2147483935" r:id="rId11"/>
  </p:sldLayoutIdLst>
  <p:hf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Wingdings 2" pitchFamily="18" charset="2"/>
        <a:buChar char="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71317" cy="6874935"/>
            <a:chOff x="-8467" y="-8468"/>
            <a:chExt cx="9171317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94165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8764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8568413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268" r:id="rId1"/>
    <p:sldLayoutId id="2147484269" r:id="rId2"/>
    <p:sldLayoutId id="2147484270" r:id="rId3"/>
    <p:sldLayoutId id="2147484271" r:id="rId4"/>
    <p:sldLayoutId id="2147484272" r:id="rId5"/>
    <p:sldLayoutId id="2147484273" r:id="rId6"/>
    <p:sldLayoutId id="2147484274" r:id="rId7"/>
    <p:sldLayoutId id="2147484275" r:id="rId8"/>
    <p:sldLayoutId id="2147484276" r:id="rId9"/>
    <p:sldLayoutId id="2147484277" r:id="rId10"/>
    <p:sldLayoutId id="2147484278" r:id="rId11"/>
    <p:sldLayoutId id="2147484279" r:id="rId12"/>
    <p:sldLayoutId id="2147484280" r:id="rId13"/>
    <p:sldLayoutId id="2147484281" r:id="rId14"/>
    <p:sldLayoutId id="2147484282" r:id="rId15"/>
    <p:sldLayoutId id="2147484283" r:id="rId16"/>
  </p:sldLayoutIdLst>
  <p:hf hdr="0" ftr="0" dt="0"/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2547131" y="1961728"/>
            <a:ext cx="3627455" cy="12311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32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ZeroVR</a:t>
            </a:r>
            <a:r>
              <a:rPr lang="en-US" altLang="ja-JP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 </a:t>
            </a:r>
            <a:endParaRPr lang="en-US" altLang="ja-JP" b="1" dirty="0">
              <a:solidFill>
                <a:schemeClr val="tx1">
                  <a:lumMod val="75000"/>
                  <a:lumOff val="2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en-US" altLang="ja-JP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VR</a:t>
            </a:r>
            <a:r>
              <a:rPr lang="ja-JP" altLang="en-US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パノラマ</a:t>
            </a:r>
            <a:endParaRPr lang="en-US" altLang="ja-JP" b="1" dirty="0">
              <a:solidFill>
                <a:schemeClr val="tx1">
                  <a:lumMod val="75000"/>
                  <a:lumOff val="2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b="1" dirty="0">
              <a:solidFill>
                <a:schemeClr val="tx1">
                  <a:lumMod val="75000"/>
                  <a:lumOff val="2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b="1" dirty="0">
                <a:solidFill>
                  <a:schemeClr val="tx1">
                    <a:lumMod val="75000"/>
                    <a:lumOff val="2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ヒアリングシート</a:t>
            </a:r>
            <a:endParaRPr kumimoji="1" lang="ja-JP" altLang="en-US" b="1" dirty="0">
              <a:solidFill>
                <a:schemeClr val="tx1">
                  <a:lumMod val="75000"/>
                  <a:lumOff val="2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507205" y="6488459"/>
            <a:ext cx="259558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撮影・制作　株式会社</a:t>
            </a:r>
            <a:r>
              <a:rPr kumimoji="1" lang="en-US" altLang="ja-JP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Leoline</a:t>
            </a:r>
            <a:endParaRPr kumimoji="1" lang="ja-JP" altLang="en-US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7643859"/>
              </p:ext>
            </p:extLst>
          </p:nvPr>
        </p:nvGraphicFramePr>
        <p:xfrm>
          <a:off x="2357886" y="3652625"/>
          <a:ext cx="1846217" cy="579120"/>
        </p:xfrm>
        <a:graphic>
          <a:graphicData uri="http://schemas.openxmlformats.org/drawingml/2006/table">
            <a:tbl>
              <a:tblPr firstRow="1" bandRow="1">
                <a:tableStyleId>{3B4B98B0-60AC-42C2-AFA5-B58CD77FA1E5}</a:tableStyleId>
              </a:tblPr>
              <a:tblGrid>
                <a:gridCol w="1846217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20465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/>
                        <a:t>ビジネス名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24032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  <a:alpha val="2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471339"/>
              </p:ext>
            </p:extLst>
          </p:nvPr>
        </p:nvGraphicFramePr>
        <p:xfrm>
          <a:off x="1312857" y="4438417"/>
          <a:ext cx="6096000" cy="179851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096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230038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合同会社フェイバーズクリエイション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7381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〒</a:t>
                      </a:r>
                      <a:r>
                        <a:rPr kumimoji="1" lang="en-US" altLang="ja-JP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064-0801</a:t>
                      </a:r>
                      <a:endParaRPr kumimoji="1" lang="en-US" altLang="ja-JP" sz="10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en-US" altLang="ja-JP" sz="10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   </a:t>
                      </a:r>
                      <a:r>
                        <a:rPr kumimoji="1" lang="ja-JP" altLang="en-US" sz="10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北海道札幌市中央区</a:t>
                      </a:r>
                      <a:r>
                        <a:rPr kumimoji="1" lang="ja-JP" altLang="en-US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南</a:t>
                      </a:r>
                      <a:r>
                        <a:rPr kumimoji="1" lang="en-US" altLang="ja-JP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1</a:t>
                      </a:r>
                      <a:r>
                        <a:rPr kumimoji="1" lang="ja-JP" altLang="en-US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条西</a:t>
                      </a:r>
                      <a:r>
                        <a:rPr kumimoji="1" lang="en-US" altLang="ja-JP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21</a:t>
                      </a:r>
                      <a:r>
                        <a:rPr kumimoji="1" lang="ja-JP" altLang="en-US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丁目</a:t>
                      </a:r>
                      <a:r>
                        <a:rPr kumimoji="1" lang="en-US" altLang="ja-JP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3-17-202</a:t>
                      </a:r>
                      <a:endParaRPr kumimoji="1" lang="ja-JP" altLang="en-US" sz="10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7381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代表番号</a:t>
                      </a:r>
                      <a:r>
                        <a:rPr kumimoji="1" lang="ja-JP" altLang="en-US" sz="10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</a:t>
                      </a:r>
                      <a:r>
                        <a:rPr kumimoji="1" lang="en-US" altLang="ja-JP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090-7650-5572</a:t>
                      </a:r>
                      <a:r>
                        <a:rPr kumimoji="1" lang="ja-JP" altLang="en-US" sz="10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</a:t>
                      </a:r>
                      <a:endParaRPr kumimoji="1" lang="en-US" altLang="ja-JP" sz="10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73812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VR</a:t>
                      </a:r>
                      <a:r>
                        <a:rPr kumimoji="1" lang="ja-JP" altLang="en-US" sz="10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コンテンツ制作事業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34985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8" name="表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033205"/>
              </p:ext>
            </p:extLst>
          </p:nvPr>
        </p:nvGraphicFramePr>
        <p:xfrm>
          <a:off x="4360857" y="3652625"/>
          <a:ext cx="1846217" cy="579120"/>
        </p:xfrm>
        <a:graphic>
          <a:graphicData uri="http://schemas.openxmlformats.org/drawingml/2006/table">
            <a:tbl>
              <a:tblPr firstRow="1" bandRow="1">
                <a:tableStyleId>{3B4B98B0-60AC-42C2-AFA5-B58CD77FA1E5}</a:tableStyleId>
              </a:tblPr>
              <a:tblGrid>
                <a:gridCol w="1846217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20465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/>
                        <a:t>ポイント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24032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　　　　　　</a:t>
                      </a:r>
                      <a:r>
                        <a:rPr kumimoji="1" lang="en-US" altLang="ja-JP" dirty="0"/>
                        <a:t>Pt</a:t>
                      </a:r>
                      <a:endParaRPr kumimoji="1" lang="ja-JP" altLang="en-US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  <a:alpha val="2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815773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1245996" y="3597310"/>
            <a:ext cx="18473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507205" y="6488459"/>
            <a:ext cx="259558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撮影・制作　株式会社</a:t>
            </a:r>
            <a:r>
              <a:rPr kumimoji="1" lang="en-US" altLang="ja-JP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Leoline</a:t>
            </a:r>
            <a:endParaRPr kumimoji="1" lang="ja-JP" altLang="en-US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aphicFrame>
        <p:nvGraphicFramePr>
          <p:cNvPr id="9" name="表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6818408"/>
              </p:ext>
            </p:extLst>
          </p:nvPr>
        </p:nvGraphicFramePr>
        <p:xfrm>
          <a:off x="330926" y="357058"/>
          <a:ext cx="8473441" cy="6305670"/>
        </p:xfrm>
        <a:graphic>
          <a:graphicData uri="http://schemas.openxmlformats.org/drawingml/2006/table">
            <a:tbl>
              <a:tblPr firstRow="1" lastRow="1" bandRow="1">
                <a:tableStyleId>{5C22544A-7EE6-4342-B048-85BDC9FD1C3A}</a:tableStyleId>
              </a:tblPr>
              <a:tblGrid>
                <a:gridCol w="631552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486809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</a:tblGrid>
              <a:tr h="350315">
                <a:tc gridSpan="8"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/>
                        <a:t>ポイントオプション</a:t>
                      </a:r>
                      <a:r>
                        <a:rPr kumimoji="1" lang="en-US" altLang="ja-JP" sz="1400" dirty="0"/>
                        <a:t>(</a:t>
                      </a:r>
                      <a:r>
                        <a:rPr kumimoji="1" lang="ja-JP" altLang="en-US" sz="1400" dirty="0"/>
                        <a:t>個数をご記入ください</a:t>
                      </a:r>
                      <a:r>
                        <a:rPr kumimoji="1" lang="en-US" altLang="ja-JP" sz="1400" dirty="0"/>
                        <a:t>)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サムネイル表示順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パノラマ名称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/>
                        <a:t>ポップアップ画像</a:t>
                      </a:r>
                      <a:endParaRPr kumimoji="1" lang="ja-JP" altLang="en-US" sz="7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ポップアップスライド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/>
                        <a:t>ポップアップムービー</a:t>
                      </a:r>
                      <a:endParaRPr kumimoji="1" lang="ja-JP" altLang="en-US" sz="7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/>
                        <a:t>スクリーンムービー</a:t>
                      </a:r>
                      <a:endParaRPr kumimoji="1" lang="ja-JP" altLang="en-US" sz="7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/>
                        <a:t>ポリゴンリンク</a:t>
                      </a:r>
                      <a:endParaRPr kumimoji="1" lang="ja-JP" altLang="en-US" sz="7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/>
                        <a:t>ポスター画像</a:t>
                      </a:r>
                      <a:endParaRPr kumimoji="1" lang="ja-JP" altLang="en-US" sz="7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0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1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2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3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4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5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6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合計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866875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1245996" y="3597310"/>
            <a:ext cx="18473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507205" y="6488459"/>
            <a:ext cx="259558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撮影・制作　株式会社</a:t>
            </a:r>
            <a:r>
              <a:rPr kumimoji="1" lang="en-US" altLang="ja-JP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Leoline</a:t>
            </a:r>
            <a:endParaRPr kumimoji="1" lang="ja-JP" altLang="en-US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aphicFrame>
        <p:nvGraphicFramePr>
          <p:cNvPr id="9" name="表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9434682"/>
              </p:ext>
            </p:extLst>
          </p:nvPr>
        </p:nvGraphicFramePr>
        <p:xfrm>
          <a:off x="330926" y="357058"/>
          <a:ext cx="8473441" cy="6305670"/>
        </p:xfrm>
        <a:graphic>
          <a:graphicData uri="http://schemas.openxmlformats.org/drawingml/2006/table">
            <a:tbl>
              <a:tblPr firstRow="1" lastRow="1" bandRow="1">
                <a:tableStyleId>{5C22544A-7EE6-4342-B048-85BDC9FD1C3A}</a:tableStyleId>
              </a:tblPr>
              <a:tblGrid>
                <a:gridCol w="631552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486809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1059180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</a:tblGrid>
              <a:tr h="350315">
                <a:tc gridSpan="8"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/>
                        <a:t>ポイントオプション</a:t>
                      </a:r>
                      <a:r>
                        <a:rPr kumimoji="1" lang="en-US" altLang="ja-JP" sz="1400" dirty="0"/>
                        <a:t>(</a:t>
                      </a:r>
                      <a:r>
                        <a:rPr kumimoji="1" lang="ja-JP" altLang="en-US" sz="1400" dirty="0"/>
                        <a:t>個数をご記入ください</a:t>
                      </a:r>
                      <a:r>
                        <a:rPr kumimoji="1" lang="en-US" altLang="ja-JP" sz="1400" dirty="0"/>
                        <a:t>)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サムネイル表示順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パノラマ名称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/>
                        <a:t>ポップアップ画像</a:t>
                      </a:r>
                      <a:endParaRPr kumimoji="1" lang="ja-JP" altLang="en-US" sz="7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ポップアップスライド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/>
                        <a:t>ポップアップムービー</a:t>
                      </a:r>
                      <a:endParaRPr kumimoji="1" lang="ja-JP" altLang="en-US" sz="7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/>
                        <a:t>スクリーンムービー</a:t>
                      </a:r>
                      <a:endParaRPr kumimoji="1" lang="ja-JP" altLang="en-US" sz="7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/>
                        <a:t>ポリゴンリンク</a:t>
                      </a:r>
                      <a:endParaRPr kumimoji="1" lang="ja-JP" altLang="en-US" sz="7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/>
                        <a:t>ポスター画像</a:t>
                      </a:r>
                      <a:endParaRPr kumimoji="1" lang="ja-JP" altLang="en-US" sz="7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0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1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2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3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4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5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6"/>
                  </a:ext>
                </a:extLst>
              </a:tr>
              <a:tr h="35031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合計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795123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4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4660478"/>
              </p:ext>
            </p:extLst>
          </p:nvPr>
        </p:nvGraphicFramePr>
        <p:xfrm>
          <a:off x="566056" y="1100570"/>
          <a:ext cx="7353327" cy="36425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11892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5741435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364255">
                <a:tc gridSpan="2">
                  <a:txBody>
                    <a:bodyPr/>
                    <a:lstStyle/>
                    <a:p>
                      <a:pPr lvl="1" algn="ctr"/>
                      <a:r>
                        <a:rPr kumimoji="1" lang="ja-JP" altLang="en-US" sz="1400" dirty="0">
                          <a:latin typeface="+mn-ea"/>
                          <a:ea typeface="+mn-ea"/>
                        </a:rPr>
                        <a:t>各オプションの必要データ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6425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/>
                        <a:t>ポップアップ画像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900" dirty="0">
                          <a:latin typeface="+mn-ea"/>
                          <a:ea typeface="+mn-ea"/>
                        </a:rPr>
                        <a:t>Ai/png/jpg</a:t>
                      </a:r>
                      <a:r>
                        <a:rPr lang="ja-JP" altLang="en-US" sz="900" dirty="0">
                          <a:latin typeface="+mn-ea"/>
                          <a:ea typeface="+mn-ea"/>
                        </a:rPr>
                        <a:t>　いずれかのデータ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6425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/>
                        <a:t>ポップアップスライド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900" dirty="0">
                          <a:latin typeface="+mn-ea"/>
                          <a:ea typeface="+mn-ea"/>
                        </a:rPr>
                        <a:t>Ai/png/jpg</a:t>
                      </a:r>
                      <a:r>
                        <a:rPr lang="ja-JP" altLang="en-US" sz="900" dirty="0">
                          <a:latin typeface="+mn-ea"/>
                          <a:ea typeface="+mn-ea"/>
                        </a:rPr>
                        <a:t>　いずれかのデータ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64255"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/>
                        <a:t>ポップアップムービー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900" dirty="0">
                          <a:latin typeface="+mn-ea"/>
                          <a:ea typeface="+mn-ea"/>
                        </a:rPr>
                        <a:t>mp4/m4v/webm</a:t>
                      </a:r>
                      <a:r>
                        <a:rPr kumimoji="1" lang="ja-JP" altLang="en-US" sz="900" dirty="0">
                          <a:latin typeface="+mn-ea"/>
                          <a:ea typeface="+mn-ea"/>
                        </a:rPr>
                        <a:t>　いずれかのデータ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36425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/>
                        <a:t>スクリーンムービー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dirty="0">
                          <a:latin typeface="+mn-ea"/>
                          <a:ea typeface="+mn-ea"/>
                        </a:rPr>
                        <a:t>mp4/m4v/webm</a:t>
                      </a:r>
                      <a:r>
                        <a:rPr kumimoji="1" lang="ja-JP" altLang="en-US" sz="900" dirty="0">
                          <a:latin typeface="+mn-ea"/>
                          <a:ea typeface="+mn-ea"/>
                        </a:rPr>
                        <a:t>　いずれかのデータ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36425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/>
                        <a:t>ポリゴンリンク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+mn-ea"/>
                          <a:ea typeface="+mn-ea"/>
                        </a:rPr>
                        <a:t>リンク先の</a:t>
                      </a:r>
                      <a:r>
                        <a:rPr kumimoji="1" lang="en-US" altLang="ja-JP" sz="900" dirty="0">
                          <a:latin typeface="+mn-ea"/>
                          <a:ea typeface="+mn-ea"/>
                        </a:rPr>
                        <a:t>URL</a:t>
                      </a:r>
                      <a:endParaRPr kumimoji="1" lang="ja-JP" altLang="en-US" sz="900" dirty="0"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36425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/>
                        <a:t>ポスター画像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900" dirty="0">
                          <a:latin typeface="+mn-ea"/>
                          <a:ea typeface="+mn-ea"/>
                        </a:rPr>
                        <a:t>Ai/png/jpg</a:t>
                      </a:r>
                      <a:r>
                        <a:rPr lang="ja-JP" altLang="en-US" sz="900" dirty="0">
                          <a:latin typeface="+mn-ea"/>
                          <a:ea typeface="+mn-ea"/>
                        </a:rPr>
                        <a:t>　いずれかのデータ　</a:t>
                      </a:r>
                      <a:r>
                        <a:rPr lang="en-US" altLang="ja-JP" sz="900" dirty="0">
                          <a:latin typeface="+mn-ea"/>
                          <a:ea typeface="+mn-ea"/>
                        </a:rPr>
                        <a:t>+</a:t>
                      </a:r>
                      <a:r>
                        <a:rPr lang="ja-JP" altLang="en-US" sz="900" dirty="0">
                          <a:latin typeface="+mn-ea"/>
                          <a:ea typeface="+mn-ea"/>
                        </a:rPr>
                        <a:t>　リンク先の</a:t>
                      </a:r>
                      <a:r>
                        <a:rPr lang="en-US" altLang="ja-JP" sz="900" dirty="0">
                          <a:latin typeface="+mn-ea"/>
                          <a:ea typeface="+mn-ea"/>
                        </a:rPr>
                        <a:t>URL</a:t>
                      </a:r>
                      <a:endParaRPr lang="ja-JP" altLang="en-US" sz="900" dirty="0"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36425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/>
                        <a:t>フロアマップ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900" dirty="0">
                          <a:latin typeface="+mn-ea"/>
                          <a:ea typeface="+mn-ea"/>
                        </a:rPr>
                        <a:t>Ai/png/jpg</a:t>
                      </a:r>
                      <a:r>
                        <a:rPr lang="ja-JP" altLang="en-US" sz="900" dirty="0">
                          <a:latin typeface="+mn-ea"/>
                          <a:ea typeface="+mn-ea"/>
                        </a:rPr>
                        <a:t>　いずれかのデータ　</a:t>
                      </a:r>
                      <a:r>
                        <a:rPr lang="en-US" altLang="ja-JP" sz="900" dirty="0">
                          <a:latin typeface="+mn-ea"/>
                          <a:ea typeface="+mn-ea"/>
                        </a:rPr>
                        <a:t>※1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36425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/>
                        <a:t>キャップ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900" dirty="0">
                          <a:latin typeface="+mn-ea"/>
                          <a:ea typeface="+mn-ea"/>
                        </a:rPr>
                        <a:t>Ai/png/jpg</a:t>
                      </a:r>
                      <a:r>
                        <a:rPr lang="ja-JP" altLang="en-US" sz="900" dirty="0">
                          <a:latin typeface="+mn-ea"/>
                          <a:ea typeface="+mn-ea"/>
                        </a:rPr>
                        <a:t>　いずれかのデータ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36425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/>
                        <a:t>サウンドアイコン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900" dirty="0">
                          <a:latin typeface="+mn-ea"/>
                          <a:ea typeface="+mn-ea"/>
                        </a:rPr>
                        <a:t>mp3</a:t>
                      </a:r>
                      <a:r>
                        <a:rPr lang="ja-JP" altLang="en-US" sz="900" dirty="0">
                          <a:latin typeface="+mn-ea"/>
                          <a:ea typeface="+mn-ea"/>
                        </a:rPr>
                        <a:t>　データ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12" name="テキスト ボックス 11"/>
          <p:cNvSpPr txBox="1"/>
          <p:nvPr/>
        </p:nvSpPr>
        <p:spPr>
          <a:xfrm>
            <a:off x="460720" y="4949643"/>
            <a:ext cx="6531428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※1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フロアマップのデータがない場合は、オーダーメイドという形になりますので別途技術料が加算されます。</a:t>
            </a:r>
          </a:p>
        </p:txBody>
      </p:sp>
    </p:spTree>
    <p:extLst>
      <p:ext uri="{BB962C8B-B14F-4D97-AF65-F5344CB8AC3E}">
        <p14:creationId xmlns:p14="http://schemas.microsoft.com/office/powerpoint/2010/main" val="28282897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300" b="0" i="0" u="none" strike="noStrike" cap="none" baseline="0" smtClean="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5</a:t>
            </a:fld>
            <a:endParaRPr lang="en-US" sz="1300" b="0" i="0" u="none" strike="noStrike" cap="none" baseline="0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aphicFrame>
        <p:nvGraphicFramePr>
          <p:cNvPr id="3" name="表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2387153"/>
              </p:ext>
            </p:extLst>
          </p:nvPr>
        </p:nvGraphicFramePr>
        <p:xfrm>
          <a:off x="225630" y="1843018"/>
          <a:ext cx="8668989" cy="438405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561113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349828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4758048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</a:tblGrid>
              <a:tr h="29653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追加オプションリスト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価格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備考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レンズフレア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\</a:t>
                      </a:r>
                      <a:r>
                        <a:rPr kumimoji="1" lang="ja-JP" altLang="en-US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</a:t>
                      </a:r>
                      <a:r>
                        <a:rPr kumimoji="1" lang="en-US" altLang="ja-JP" sz="9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6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,800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太陽や照明などに、自然なレンズフレア効果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Google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マップ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/</a:t>
                      </a:r>
                      <a:r>
                        <a:rPr kumimoji="1" lang="ja-JP" altLang="en-US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Bing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マップ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\ 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6,800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コントロールバーにマップ機能を附帯　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航空写真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/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地図　切り替え可能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フロアマップ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￥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38,000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レーダー付きのフロアマップ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拡大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/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縮小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ナディアロゴ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￥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9,800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地面にロゴを表示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バナーリンク式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バナーリンク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\</a:t>
                      </a:r>
                      <a:r>
                        <a:rPr kumimoji="1" lang="ja-JP" altLang="en-US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</a:t>
                      </a:r>
                      <a:r>
                        <a:rPr kumimoji="1" lang="en-US" altLang="ja-JP" sz="9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10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,500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Facebook /</a:t>
                      </a:r>
                      <a:r>
                        <a:rPr kumimoji="1" lang="ja-JP" altLang="en-US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</a:t>
                      </a:r>
                      <a:r>
                        <a:rPr kumimoji="1" lang="en-US" altLang="ja-JP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Twitter / </a:t>
                      </a:r>
                      <a:r>
                        <a:rPr kumimoji="1" lang="ja-JP" altLang="en-US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自社ロゴなど、バナーリンクを随時画面に表示</a:t>
                      </a:r>
                      <a:endParaRPr kumimoji="1" lang="en-US" altLang="ja-JP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アニメーションアイコン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(1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アイテム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￥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2,000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点滅や回転など動的効果のあるアイコン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ポップアップ画像・動画・シーン移動など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サウンドアイコン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￥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15,000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オン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/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オフ切り替え可能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(mp3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データ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kern="1200" dirty="0">
                          <a:solidFill>
                            <a:schemeClr val="dk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ポップアップ画像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\ 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6,800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クリックして画像を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1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枚を表示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(jpg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画像データ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ポップアップスライド画像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(5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枚まで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￥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32,000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クリックして画像を複数枚表示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(jpg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画像データ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ポップアップムービー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(mp4)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\</a:t>
                      </a:r>
                      <a:r>
                        <a:rPr kumimoji="1" lang="ja-JP" altLang="en-US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</a:t>
                      </a:r>
                      <a:r>
                        <a:rPr kumimoji="1" lang="en-US" altLang="ja-JP" sz="9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35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,000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ポップアップで動画を表示　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(mp4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動画データ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10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分以内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10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スクリーンムービー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￥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40,000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仮想スクリーンで動画を表示　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(mp4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動画データ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10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分以内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11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ポリゴンリンク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￥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6,800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パノラマ内のポスターや写真、商品やオブジェ等にリンクを附帯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12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ポスター画像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￥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6,800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写真や広告、ポスターなどを埋め込む</a:t>
                      </a:r>
                      <a:r>
                        <a:rPr kumimoji="1" lang="ja-JP" altLang="en-US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</a:t>
                      </a:r>
                      <a:r>
                        <a:rPr kumimoji="1" lang="en-US" altLang="ja-JP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</a:t>
                      </a:r>
                      <a:r>
                        <a:rPr kumimoji="1" lang="ja-JP" altLang="en-US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リンク可能</a:t>
                      </a:r>
                      <a:r>
                        <a:rPr kumimoji="1" lang="en-US" altLang="ja-JP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13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オートローテート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￥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4,800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一定時間操作がない場合、自動回転 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(</a:t>
                      </a: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速度変更可能</a:t>
                      </a: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)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14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ぼかし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\</a:t>
                      </a:r>
                      <a:r>
                        <a:rPr kumimoji="1" lang="ja-JP" altLang="en-US" sz="900" baseline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 </a:t>
                      </a:r>
                      <a:r>
                        <a:rPr kumimoji="1" lang="en-US" altLang="ja-JP" sz="9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2,0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ぼかし１シーンにつき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15"/>
                  </a:ext>
                </a:extLst>
              </a:tr>
              <a:tr h="25547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シーンの削除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\ </a:t>
                      </a:r>
                      <a:r>
                        <a:rPr kumimoji="1" lang="en-US" altLang="ja-JP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6,000</a:t>
                      </a:r>
                      <a:endParaRPr kumimoji="1" lang="ja-JP" altLang="en-US" sz="9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納品後、ポイントを削除する場合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16"/>
                  </a:ext>
                </a:extLst>
              </a:tr>
            </a:tbl>
          </a:graphicData>
        </a:graphic>
      </p:graphicFrame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5128236"/>
              </p:ext>
            </p:extLst>
          </p:nvPr>
        </p:nvGraphicFramePr>
        <p:xfrm>
          <a:off x="225630" y="355712"/>
          <a:ext cx="8668990" cy="144258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4334495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334495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32505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基本料金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価格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25053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1</a:t>
                      </a:r>
                      <a:r>
                        <a:rPr kumimoji="1" lang="ja-JP" altLang="en-US" sz="11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アカウント契約料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\ </a:t>
                      </a:r>
                      <a:r>
                        <a:rPr kumimoji="1" lang="en-US" altLang="ja-JP" sz="12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98,000</a:t>
                      </a:r>
                      <a:endParaRPr kumimoji="1" lang="ja-JP" altLang="en-US" sz="12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25053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1</a:t>
                      </a:r>
                      <a:r>
                        <a:rPr kumimoji="1" lang="ja-JP" altLang="en-US" sz="11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ポイント撮影料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\ </a:t>
                      </a:r>
                      <a:r>
                        <a:rPr kumimoji="1" lang="en-US" altLang="ja-JP" sz="12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25,000</a:t>
                      </a:r>
                      <a:endParaRPr kumimoji="1" lang="ja-JP" altLang="en-US" sz="12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25053"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20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サーバー保守・更新手数料</a:t>
                      </a:r>
                      <a:r>
                        <a:rPr lang="en-US" altLang="ja-JP" sz="140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/>
                      </a:r>
                      <a:br>
                        <a:rPr lang="en-US" altLang="ja-JP" sz="140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</a:br>
                      <a:r>
                        <a:rPr lang="en-US" altLang="ja-JP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(</a:t>
                      </a:r>
                      <a:r>
                        <a:rPr lang="ja-JP" altLang="en-US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毎月追加オプションの</a:t>
                      </a:r>
                      <a:r>
                        <a:rPr lang="en-US" altLang="ja-JP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1</a:t>
                      </a:r>
                      <a:r>
                        <a:rPr lang="ja-JP" altLang="en-US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万円迄の追加や、内容の更新を含む</a:t>
                      </a:r>
                      <a:r>
                        <a:rPr lang="en-US" altLang="ja-JP" sz="10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)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2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月 </a:t>
                      </a:r>
                      <a:r>
                        <a:rPr lang="en-US" altLang="ja-JP" sz="12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/</a:t>
                      </a:r>
                      <a:r>
                        <a:rPr lang="ja-JP" altLang="en-US" sz="12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 </a:t>
                      </a:r>
                      <a:r>
                        <a:rPr lang="en-US" altLang="ja-JP" sz="12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\12,600</a:t>
                      </a:r>
                      <a:r>
                        <a:rPr lang="en-US" altLang="ja-JP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(1</a:t>
                      </a:r>
                      <a:r>
                        <a:rPr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年更新</a:t>
                      </a:r>
                      <a:r>
                        <a:rPr lang="en-US" altLang="ja-JP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  <a:sym typeface="Arial"/>
                        </a:rPr>
                        <a:t>)</a:t>
                      </a:r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5" name="テキスト ボックス 4"/>
          <p:cNvSpPr txBox="1"/>
          <p:nvPr/>
        </p:nvSpPr>
        <p:spPr>
          <a:xfrm>
            <a:off x="3231551" y="50355"/>
            <a:ext cx="261642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000" b="1" dirty="0">
                <a:solidFill>
                  <a:schemeClr val="accent2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VR</a:t>
            </a:r>
            <a:r>
              <a:rPr kumimoji="1" lang="ja-JP" altLang="en-US" sz="2000" b="1" dirty="0">
                <a:solidFill>
                  <a:schemeClr val="accent2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パノラマ　料金表</a:t>
            </a:r>
          </a:p>
        </p:txBody>
      </p:sp>
    </p:spTree>
    <p:extLst>
      <p:ext uri="{BB962C8B-B14F-4D97-AF65-F5344CB8AC3E}">
        <p14:creationId xmlns:p14="http://schemas.microsoft.com/office/powerpoint/2010/main" val="120645606"/>
      </p:ext>
    </p:extLst>
  </p:cSld>
  <p:clrMapOvr>
    <a:masterClrMapping/>
  </p:clrMapOvr>
</p:sld>
</file>

<file path=ppt/theme/theme1.xml><?xml version="1.0" encoding="utf-8"?>
<a:theme xmlns:a="http://schemas.openxmlformats.org/drawingml/2006/main" name="HDOfficeLightV0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Facet" id="{C0C680CD-088A-49FC-A102-D699147F32B2}" vid="{0B5AB586-D108-4FC1-8368-649FE654B894}"/>
    </a:ext>
  </a:extLst>
</a:theme>
</file>

<file path=ppt/theme/theme3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8414</TotalTime>
  <Words>402</Words>
  <Application>Microsoft Office PowerPoint</Application>
  <PresentationFormat>画面に合わせる (4:3)</PresentationFormat>
  <Paragraphs>147</Paragraphs>
  <Slides>5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5</vt:i4>
      </vt:variant>
    </vt:vector>
  </HeadingPairs>
  <TitlesOfParts>
    <vt:vector size="7" baseType="lpstr">
      <vt:lpstr>HDOfficeLightV0</vt:lpstr>
      <vt:lpstr>ファセット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Googleインドアビューご提案資料</dc:title>
  <dc:creator>r.nakamura</dc:creator>
  <cp:lastModifiedBy>toshiki</cp:lastModifiedBy>
  <cp:revision>244</cp:revision>
  <cp:lastPrinted>2016-06-13T02:28:17Z</cp:lastPrinted>
  <dcterms:modified xsi:type="dcterms:W3CDTF">2016-11-29T04:54:22Z</dcterms:modified>
</cp:coreProperties>
</file>